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283581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9ADB7-4144-4C26-8C75-7765ED8BC746}" type="datetimeFigureOut">
              <a:rPr lang="es-CL" smtClean="0"/>
              <a:t>21-11-2018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302793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12141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8264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3433809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3501008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533637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48192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225116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411968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48992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F9ADB7-4144-4C26-8C75-7765ED8BC746}" type="datetimeFigureOut">
              <a:rPr lang="es-CL" smtClean="0"/>
              <a:t>21-11-2018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267161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F9ADB7-4144-4C26-8C75-7765ED8BC746}" type="datetimeFigureOut">
              <a:rPr lang="es-CL" smtClean="0"/>
              <a:t>21-11-2018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243565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118118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7306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9F9ADB7-4144-4C26-8C75-7765ED8BC746}" type="datetimeFigureOut">
              <a:rPr lang="es-CL" smtClean="0"/>
              <a:t>21-11-2018</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236167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9ADB7-4144-4C26-8C75-7765ED8BC746}" type="datetimeFigureOut">
              <a:rPr lang="es-CL" smtClean="0"/>
              <a:t>21-11-2018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A1F92B-F2F0-4ED4-9F90-0DE4D8FBE271}" type="slidenum">
              <a:rPr lang="es-CL" smtClean="0"/>
              <a:t>‹Nº›</a:t>
            </a:fld>
            <a:endParaRPr lang="es-CL"/>
          </a:p>
        </p:txBody>
      </p:sp>
    </p:spTree>
    <p:extLst>
      <p:ext uri="{BB962C8B-B14F-4D97-AF65-F5344CB8AC3E}">
        <p14:creationId xmlns:p14="http://schemas.microsoft.com/office/powerpoint/2010/main" val="325000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F9ADB7-4144-4C26-8C75-7765ED8BC746}" type="datetimeFigureOut">
              <a:rPr lang="es-CL" smtClean="0"/>
              <a:t>21-11-2018</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F92B-F2F0-4ED4-9F90-0DE4D8FBE271}" type="slidenum">
              <a:rPr lang="es-CL" smtClean="0"/>
              <a:t>‹Nº›</a:t>
            </a:fld>
            <a:endParaRPr lang="es-CL"/>
          </a:p>
        </p:txBody>
      </p:sp>
    </p:spTree>
    <p:extLst>
      <p:ext uri="{BB962C8B-B14F-4D97-AF65-F5344CB8AC3E}">
        <p14:creationId xmlns:p14="http://schemas.microsoft.com/office/powerpoint/2010/main" val="64478183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L" dirty="0" smtClean="0"/>
              <a:t>Corriente inducida  alterna</a:t>
            </a:r>
            <a:endParaRPr lang="es-CL" dirty="0"/>
          </a:p>
        </p:txBody>
      </p:sp>
    </p:spTree>
    <p:extLst>
      <p:ext uri="{BB962C8B-B14F-4D97-AF65-F5344CB8AC3E}">
        <p14:creationId xmlns:p14="http://schemas.microsoft.com/office/powerpoint/2010/main" val="668115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Aplicaciones </a:t>
            </a:r>
            <a:endParaRPr lang="es-CL" dirty="0"/>
          </a:p>
        </p:txBody>
      </p:sp>
      <p:sp>
        <p:nvSpPr>
          <p:cNvPr id="3" name="Content Placeholder 2"/>
          <p:cNvSpPr>
            <a:spLocks noGrp="1"/>
          </p:cNvSpPr>
          <p:nvPr>
            <p:ph idx="1"/>
          </p:nvPr>
        </p:nvSpPr>
        <p:spPr/>
        <p:txBody>
          <a:bodyPr/>
          <a:lstStyle/>
          <a:p>
            <a:r>
              <a:rPr lang="es-CL" dirty="0" smtClean="0"/>
              <a:t>Timbres </a:t>
            </a:r>
          </a:p>
          <a:p>
            <a:r>
              <a:rPr lang="es-CL" dirty="0" smtClean="0"/>
              <a:t>Transformadores de tensión</a:t>
            </a:r>
          </a:p>
          <a:p>
            <a:r>
              <a:rPr lang="es-CL" dirty="0" smtClean="0"/>
              <a:t>Motores sincrónicos y asincrónicos </a:t>
            </a:r>
          </a:p>
          <a:p>
            <a:r>
              <a:rPr lang="es-CL" dirty="0" smtClean="0"/>
              <a:t>Alumbrados </a:t>
            </a:r>
          </a:p>
          <a:p>
            <a:r>
              <a:rPr lang="es-CL" dirty="0" smtClean="0"/>
              <a:t>Estufas</a:t>
            </a:r>
          </a:p>
          <a:p>
            <a:r>
              <a:rPr lang="es-CL" dirty="0" smtClean="0"/>
              <a:t>Artefactos del hogar</a:t>
            </a:r>
          </a:p>
        </p:txBody>
      </p:sp>
      <p:pic>
        <p:nvPicPr>
          <p:cNvPr id="4" name="Picture 3"/>
          <p:cNvPicPr>
            <a:picLocks noChangeAspect="1"/>
          </p:cNvPicPr>
          <p:nvPr/>
        </p:nvPicPr>
        <p:blipFill>
          <a:blip r:embed="rId2"/>
          <a:stretch>
            <a:fillRect/>
          </a:stretch>
        </p:blipFill>
        <p:spPr>
          <a:xfrm>
            <a:off x="6412316" y="3409243"/>
            <a:ext cx="5216513" cy="2938933"/>
          </a:xfrm>
          <a:prstGeom prst="rect">
            <a:avLst/>
          </a:prstGeom>
        </p:spPr>
      </p:pic>
    </p:spTree>
    <p:extLst>
      <p:ext uri="{BB962C8B-B14F-4D97-AF65-F5344CB8AC3E}">
        <p14:creationId xmlns:p14="http://schemas.microsoft.com/office/powerpoint/2010/main" val="114371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392061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67" y="407563"/>
            <a:ext cx="9404723" cy="1400530"/>
          </a:xfrm>
        </p:spPr>
        <p:txBody>
          <a:bodyPr/>
          <a:lstStyle/>
          <a:p>
            <a:r>
              <a:rPr lang="es-CL" dirty="0" smtClean="0"/>
              <a:t>Corriente inducida </a:t>
            </a:r>
            <a:endParaRPr lang="es-CL" dirty="0"/>
          </a:p>
        </p:txBody>
      </p:sp>
      <p:sp>
        <p:nvSpPr>
          <p:cNvPr id="3" name="Content Placeholder 2"/>
          <p:cNvSpPr>
            <a:spLocks noGrp="1"/>
          </p:cNvSpPr>
          <p:nvPr>
            <p:ph idx="1"/>
          </p:nvPr>
        </p:nvSpPr>
        <p:spPr>
          <a:xfrm>
            <a:off x="1182335" y="2052918"/>
            <a:ext cx="8946541" cy="4195481"/>
          </a:xfrm>
        </p:spPr>
        <p:txBody>
          <a:bodyPr/>
          <a:lstStyle/>
          <a:p>
            <a:pPr marL="0" indent="0">
              <a:buNone/>
            </a:pPr>
            <a:r>
              <a:rPr lang="es-CL" dirty="0" smtClean="0"/>
              <a:t> En </a:t>
            </a:r>
            <a:r>
              <a:rPr lang="es-CL" dirty="0"/>
              <a:t>1831, Michael Faraday observó que un imán generaba una corriente eléctrica en las proximidades de una bobina, siempre que el imán o la bobina estuvieran en movimiento</a:t>
            </a:r>
            <a:r>
              <a:rPr lang="es-CL" dirty="0" smtClean="0"/>
              <a:t>.</a:t>
            </a:r>
          </a:p>
          <a:p>
            <a:pPr marL="0" indent="0">
              <a:buNone/>
            </a:pPr>
            <a:r>
              <a:rPr lang="es-CL" dirty="0"/>
              <a:t> </a:t>
            </a:r>
            <a:r>
              <a:rPr lang="es-CL" dirty="0" smtClean="0"/>
              <a:t> </a:t>
            </a:r>
            <a:r>
              <a:rPr lang="es-CL" dirty="0"/>
              <a:t>Es necesario un campo magnético variable (imán, bobina o cable en movimiento) para crear una corriente eléctrica en el cable o en la bobina.</a:t>
            </a:r>
          </a:p>
          <a:p>
            <a:pPr marL="0" indent="0">
              <a:buNone/>
            </a:pPr>
            <a:r>
              <a:rPr lang="es-CL" dirty="0"/>
              <a:t> </a:t>
            </a:r>
            <a:r>
              <a:rPr lang="es-CL" dirty="0" smtClean="0"/>
              <a:t>Esta </a:t>
            </a:r>
            <a:r>
              <a:rPr lang="es-CL" dirty="0"/>
              <a:t>corriente se conoce como corriente inducida, y el fenómeno, como inducción electromagnética. La corriente eléctrica inducida existe mientras dure la variación del campo magnético.</a:t>
            </a:r>
          </a:p>
          <a:p>
            <a:pPr marL="0" indent="0">
              <a:buNone/>
            </a:pPr>
            <a:r>
              <a:rPr lang="es-CL" dirty="0"/>
              <a:t> </a:t>
            </a:r>
            <a:r>
              <a:rPr lang="es-CL" dirty="0" smtClean="0"/>
              <a:t> </a:t>
            </a:r>
            <a:r>
              <a:rPr lang="es-CL" dirty="0"/>
              <a:t>La intensidad de la corriente eléctrica es tanto mayor cuanto más intenso sea el campo magnético y cuanto más rápido se muevan el imán o la bobina.</a:t>
            </a:r>
          </a:p>
        </p:txBody>
      </p:sp>
      <p:pic>
        <p:nvPicPr>
          <p:cNvPr id="4" name="Picture 3"/>
          <p:cNvPicPr>
            <a:picLocks noChangeAspect="1"/>
          </p:cNvPicPr>
          <p:nvPr/>
        </p:nvPicPr>
        <p:blipFill>
          <a:blip r:embed="rId2"/>
          <a:stretch>
            <a:fillRect/>
          </a:stretch>
        </p:blipFill>
        <p:spPr>
          <a:xfrm>
            <a:off x="8873067" y="137372"/>
            <a:ext cx="2890592" cy="1940911"/>
          </a:xfrm>
          <a:prstGeom prst="rect">
            <a:avLst/>
          </a:prstGeom>
        </p:spPr>
      </p:pic>
    </p:spTree>
    <p:extLst>
      <p:ext uri="{BB962C8B-B14F-4D97-AF65-F5344CB8AC3E}">
        <p14:creationId xmlns:p14="http://schemas.microsoft.com/office/powerpoint/2010/main" val="297079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70496"/>
            <a:ext cx="9404723" cy="111726"/>
          </a:xfrm>
        </p:spPr>
        <p:txBody>
          <a:bodyPr/>
          <a:lstStyle/>
          <a:p>
            <a:endParaRPr lang="es-CL" dirty="0"/>
          </a:p>
        </p:txBody>
      </p:sp>
      <p:sp>
        <p:nvSpPr>
          <p:cNvPr id="3" name="Content Placeholder 2"/>
          <p:cNvSpPr>
            <a:spLocks noGrp="1"/>
          </p:cNvSpPr>
          <p:nvPr>
            <p:ph idx="1"/>
          </p:nvPr>
        </p:nvSpPr>
        <p:spPr>
          <a:xfrm>
            <a:off x="1103312" y="993422"/>
            <a:ext cx="8946541" cy="5254977"/>
          </a:xfrm>
        </p:spPr>
        <p:txBody>
          <a:bodyPr/>
          <a:lstStyle/>
          <a:p>
            <a:r>
              <a:rPr lang="es-CL" dirty="0"/>
              <a:t> </a:t>
            </a:r>
            <a:r>
              <a:rPr lang="es-CL" dirty="0" smtClean="0"/>
              <a:t>“La corriente inducida consiste </a:t>
            </a:r>
            <a:r>
              <a:rPr lang="es-CL" dirty="0"/>
              <a:t>en generar corriente eléctrica en un material </a:t>
            </a:r>
            <a:r>
              <a:rPr lang="es-CL" dirty="0" smtClean="0"/>
              <a:t>conductor”</a:t>
            </a:r>
          </a:p>
          <a:p>
            <a:endParaRPr lang="es-CL" sz="1800" dirty="0"/>
          </a:p>
          <a:p>
            <a:r>
              <a:rPr lang="es-CL" sz="1800" dirty="0"/>
              <a:t>El método de corrientes inducidas llamado </a:t>
            </a:r>
            <a:r>
              <a:rPr lang="es-CL" sz="1800" dirty="0" smtClean="0"/>
              <a:t>también, </a:t>
            </a:r>
            <a:r>
              <a:rPr lang="es-CL" sz="1800" dirty="0"/>
              <a:t>opera bajo el principio de la inducción electromagnética, donde un campo magnético alternante induce corriente sobre la pieza de ensayo si es de un material conductor. Está basada en los principios de la inducción electromagnética y es utilizada para identificar o diferenciar entre una amplia variedad de condiciones físicas, estructurales y metalúrgicas en partes metálicas ferro-magnéticas y no ferro-magnéticas, y en partes no metálicas que sean eléctricamente conductoras.</a:t>
            </a:r>
          </a:p>
        </p:txBody>
      </p:sp>
      <p:pic>
        <p:nvPicPr>
          <p:cNvPr id="4" name="Picture 3"/>
          <p:cNvPicPr>
            <a:picLocks noChangeAspect="1"/>
          </p:cNvPicPr>
          <p:nvPr/>
        </p:nvPicPr>
        <p:blipFill>
          <a:blip r:embed="rId2"/>
          <a:stretch>
            <a:fillRect/>
          </a:stretch>
        </p:blipFill>
        <p:spPr>
          <a:xfrm>
            <a:off x="5347490" y="4413956"/>
            <a:ext cx="2622465" cy="2190044"/>
          </a:xfrm>
          <a:prstGeom prst="rect">
            <a:avLst/>
          </a:prstGeom>
        </p:spPr>
      </p:pic>
    </p:spTree>
    <p:extLst>
      <p:ext uri="{BB962C8B-B14F-4D97-AF65-F5344CB8AC3E}">
        <p14:creationId xmlns:p14="http://schemas.microsoft.com/office/powerpoint/2010/main" val="305936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395111"/>
            <a:ext cx="9404723" cy="57607"/>
          </a:xfrm>
        </p:spPr>
        <p:txBody>
          <a:bodyPr/>
          <a:lstStyle/>
          <a:p>
            <a:endParaRPr lang="es-CL" dirty="0"/>
          </a:p>
        </p:txBody>
      </p:sp>
      <p:sp>
        <p:nvSpPr>
          <p:cNvPr id="3" name="Content Placeholder 2"/>
          <p:cNvSpPr>
            <a:spLocks noGrp="1"/>
          </p:cNvSpPr>
          <p:nvPr>
            <p:ph idx="1"/>
          </p:nvPr>
        </p:nvSpPr>
        <p:spPr>
          <a:xfrm>
            <a:off x="1103312" y="304800"/>
            <a:ext cx="8946541" cy="5943599"/>
          </a:xfrm>
        </p:spPr>
        <p:txBody>
          <a:bodyPr>
            <a:normAutofit fontScale="85000" lnSpcReduction="20000"/>
          </a:bodyPr>
          <a:lstStyle/>
          <a:p>
            <a:pPr marL="0" indent="0">
              <a:buNone/>
            </a:pPr>
            <a:r>
              <a:rPr lang="es-CL" dirty="0" smtClean="0"/>
              <a:t>    VENTAJAS</a:t>
            </a:r>
            <a:r>
              <a:rPr lang="es-CL" dirty="0"/>
              <a:t>:</a:t>
            </a:r>
          </a:p>
          <a:p>
            <a:r>
              <a:rPr lang="es-CL" dirty="0" smtClean="0"/>
              <a:t>  </a:t>
            </a:r>
            <a:r>
              <a:rPr lang="es-CL" dirty="0"/>
              <a:t>Se aplica a todos los metales, electro-conductores y aleaciones.</a:t>
            </a:r>
          </a:p>
          <a:p>
            <a:r>
              <a:rPr lang="es-CL" dirty="0" smtClean="0"/>
              <a:t>  </a:t>
            </a:r>
            <a:r>
              <a:rPr lang="es-CL" dirty="0"/>
              <a:t>Alta velocidad de prueba.</a:t>
            </a:r>
          </a:p>
          <a:p>
            <a:r>
              <a:rPr lang="es-CL" dirty="0" smtClean="0"/>
              <a:t>  </a:t>
            </a:r>
            <a:r>
              <a:rPr lang="es-CL" dirty="0"/>
              <a:t>Medición exacta de la conductividad.</a:t>
            </a:r>
          </a:p>
          <a:p>
            <a:r>
              <a:rPr lang="es-CL" dirty="0" smtClean="0"/>
              <a:t> </a:t>
            </a:r>
            <a:r>
              <a:rPr lang="es-CL" dirty="0"/>
              <a:t>Indicación inmediata.</a:t>
            </a:r>
          </a:p>
          <a:p>
            <a:r>
              <a:rPr lang="es-CL" dirty="0" smtClean="0"/>
              <a:t>Detección </a:t>
            </a:r>
            <a:r>
              <a:rPr lang="es-CL" dirty="0"/>
              <a:t>de áreas de discontinuidades muy pequeñas. ( 0.0387 mm2 –0.00006in2 )</a:t>
            </a:r>
          </a:p>
          <a:p>
            <a:r>
              <a:rPr lang="es-CL" dirty="0" smtClean="0"/>
              <a:t>La </a:t>
            </a:r>
            <a:r>
              <a:rPr lang="es-CL" dirty="0"/>
              <a:t>mayoría de los equipos trabajan con baterías y son portátiles.</a:t>
            </a:r>
          </a:p>
          <a:p>
            <a:r>
              <a:rPr lang="es-CL" dirty="0" smtClean="0"/>
              <a:t> </a:t>
            </a:r>
            <a:r>
              <a:rPr lang="es-CL" dirty="0"/>
              <a:t>La única unión entre el equipo y el artículo bajo inspección es un campo magnético, no existe posibilidad de dañar la </a:t>
            </a:r>
            <a:r>
              <a:rPr lang="es-CL" dirty="0" smtClean="0"/>
              <a:t>pieza.</a:t>
            </a:r>
          </a:p>
          <a:p>
            <a:endParaRPr lang="es-CL" dirty="0"/>
          </a:p>
          <a:p>
            <a:pPr marL="0" indent="0">
              <a:buNone/>
            </a:pPr>
            <a:r>
              <a:rPr lang="es-CL" dirty="0" smtClean="0"/>
              <a:t>     LIMITACIONES</a:t>
            </a:r>
            <a:r>
              <a:rPr lang="es-CL" dirty="0"/>
              <a:t>:</a:t>
            </a:r>
          </a:p>
          <a:p>
            <a:r>
              <a:rPr lang="es-CL" dirty="0" smtClean="0"/>
              <a:t> </a:t>
            </a:r>
            <a:r>
              <a:rPr lang="es-CL" dirty="0"/>
              <a:t>La capacidad de penetración está restringida a menos de 6 </a:t>
            </a:r>
            <a:r>
              <a:rPr lang="es-CL" dirty="0" err="1"/>
              <a:t>mm.</a:t>
            </a:r>
            <a:endParaRPr lang="es-CL" dirty="0"/>
          </a:p>
          <a:p>
            <a:r>
              <a:rPr lang="es-CL" dirty="0" smtClean="0"/>
              <a:t> </a:t>
            </a:r>
            <a:r>
              <a:rPr lang="es-CL" dirty="0"/>
              <a:t>En algunos casos es difícil verificar los metales ferromagnéticos.</a:t>
            </a:r>
          </a:p>
          <a:p>
            <a:r>
              <a:rPr lang="es-CL" dirty="0" smtClean="0"/>
              <a:t> </a:t>
            </a:r>
            <a:r>
              <a:rPr lang="es-CL" dirty="0"/>
              <a:t>Se aplica a todas las superficies formas uniformes y regulares.</a:t>
            </a:r>
          </a:p>
          <a:p>
            <a:r>
              <a:rPr lang="es-CL" dirty="0"/>
              <a:t> </a:t>
            </a:r>
            <a:r>
              <a:rPr lang="es-CL" dirty="0" smtClean="0"/>
              <a:t>Los </a:t>
            </a:r>
            <a:r>
              <a:rPr lang="es-CL" dirty="0"/>
              <a:t>procedimientos son aplicables únicamente a materiales conductores.</a:t>
            </a:r>
          </a:p>
          <a:p>
            <a:r>
              <a:rPr lang="es-CL" dirty="0" smtClean="0"/>
              <a:t> </a:t>
            </a:r>
            <a:r>
              <a:rPr lang="es-CL" dirty="0"/>
              <a:t>No se puede identificar claramente la naturaleza específica de las discontinuidades.</a:t>
            </a:r>
          </a:p>
          <a:p>
            <a:r>
              <a:rPr lang="es-CL" dirty="0" smtClean="0"/>
              <a:t> </a:t>
            </a:r>
            <a:r>
              <a:rPr lang="es-CL" dirty="0"/>
              <a:t>Se requiere de personal calificado para realizar la prueba.</a:t>
            </a:r>
          </a:p>
          <a:p>
            <a:endParaRPr lang="es-CL" dirty="0"/>
          </a:p>
        </p:txBody>
      </p:sp>
    </p:spTree>
    <p:extLst>
      <p:ext uri="{BB962C8B-B14F-4D97-AF65-F5344CB8AC3E}">
        <p14:creationId xmlns:p14="http://schemas.microsoft.com/office/powerpoint/2010/main" val="8811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Aplicaciones</a:t>
            </a:r>
            <a:endParaRPr lang="es-CL" dirty="0"/>
          </a:p>
        </p:txBody>
      </p:sp>
      <p:sp>
        <p:nvSpPr>
          <p:cNvPr id="3" name="Content Placeholder 2"/>
          <p:cNvSpPr>
            <a:spLocks noGrp="1"/>
          </p:cNvSpPr>
          <p:nvPr>
            <p:ph idx="1"/>
          </p:nvPr>
        </p:nvSpPr>
        <p:spPr/>
        <p:txBody>
          <a:bodyPr/>
          <a:lstStyle/>
          <a:p>
            <a:r>
              <a:rPr lang="es-CL" dirty="0"/>
              <a:t>Medir o identificar condiciones o propiedades tales como: conductividad eléctrica, permeabilidad magnética, tamaño de grano, condición de tratamiento térmico, dureza y dimensiones físicas de los materiales.</a:t>
            </a:r>
          </a:p>
          <a:p>
            <a:r>
              <a:rPr lang="es-CL" dirty="0" smtClean="0"/>
              <a:t>Detectar </a:t>
            </a:r>
            <a:r>
              <a:rPr lang="es-CL" dirty="0"/>
              <a:t>discontinuidades superficiales y sub-superficiales, como costuras, traslapes, grietas, porosidades e inclusiones.</a:t>
            </a:r>
          </a:p>
          <a:p>
            <a:r>
              <a:rPr lang="es-CL" dirty="0" smtClean="0"/>
              <a:t> </a:t>
            </a:r>
            <a:r>
              <a:rPr lang="es-CL" dirty="0"/>
              <a:t>Detectar irregularidades en la estructura del material.</a:t>
            </a:r>
          </a:p>
          <a:p>
            <a:r>
              <a:rPr lang="es-CL" dirty="0" smtClean="0"/>
              <a:t> </a:t>
            </a:r>
            <a:r>
              <a:rPr lang="es-CL" dirty="0"/>
              <a:t>Medir el espesor de un recubrimiento no conductor sobre un metal conductor, o el espesor de un recubrimiento metálico no magnético sobre un metal magnético.</a:t>
            </a:r>
          </a:p>
        </p:txBody>
      </p:sp>
    </p:spTree>
    <p:extLst>
      <p:ext uri="{BB962C8B-B14F-4D97-AF65-F5344CB8AC3E}">
        <p14:creationId xmlns:p14="http://schemas.microsoft.com/office/powerpoint/2010/main" val="243806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Corriente alterna</a:t>
            </a:r>
            <a:br>
              <a:rPr lang="es-CL" dirty="0" smtClean="0"/>
            </a:br>
            <a:endParaRPr lang="es-CL" dirty="0"/>
          </a:p>
        </p:txBody>
      </p:sp>
      <p:sp>
        <p:nvSpPr>
          <p:cNvPr id="3" name="Content Placeholder 2"/>
          <p:cNvSpPr>
            <a:spLocks noGrp="1"/>
          </p:cNvSpPr>
          <p:nvPr>
            <p:ph idx="1"/>
          </p:nvPr>
        </p:nvSpPr>
        <p:spPr/>
        <p:txBody>
          <a:bodyPr>
            <a:normAutofit/>
          </a:bodyPr>
          <a:lstStyle/>
          <a:p>
            <a:r>
              <a:rPr lang="es-CL" dirty="0"/>
              <a:t>Este tipo de corriente es producida por los alternadores y es la que se genera en las centrales eléctricas. La corriente que usamos en los enchufes o tomas de corriente de las viviendas es de este tipo. Este tipo de corriente es la más habitual porque es la más fácil de generar y transportar</a:t>
            </a:r>
            <a:r>
              <a:rPr lang="es-CL" dirty="0" smtClean="0"/>
              <a:t>. Esto se debe a que este </a:t>
            </a:r>
            <a:r>
              <a:rPr lang="es-CL" dirty="0"/>
              <a:t>tipo de corriente </a:t>
            </a:r>
            <a:r>
              <a:rPr lang="es-CL" dirty="0" smtClean="0"/>
              <a:t>oscila </a:t>
            </a:r>
            <a:r>
              <a:rPr lang="es-CL" dirty="0"/>
              <a:t>en forma </a:t>
            </a:r>
            <a:r>
              <a:rPr lang="es-CL" dirty="0" err="1"/>
              <a:t>senoidal</a:t>
            </a:r>
            <a:r>
              <a:rPr lang="es-CL" dirty="0"/>
              <a:t>, es decir, una curva que va subiendo y bajando continuamente. Gracias a esta forma de oscilación la corriente alterna logra transmitir la energía de manera más eficiente.</a:t>
            </a:r>
          </a:p>
          <a:p>
            <a:endParaRPr lang="es-CL" dirty="0"/>
          </a:p>
        </p:txBody>
      </p:sp>
      <p:pic>
        <p:nvPicPr>
          <p:cNvPr id="4" name="Picture 3"/>
          <p:cNvPicPr>
            <a:picLocks noChangeAspect="1"/>
          </p:cNvPicPr>
          <p:nvPr/>
        </p:nvPicPr>
        <p:blipFill>
          <a:blip r:embed="rId2"/>
          <a:stretch>
            <a:fillRect/>
          </a:stretch>
        </p:blipFill>
        <p:spPr>
          <a:xfrm>
            <a:off x="9275410" y="4426726"/>
            <a:ext cx="2916590" cy="2334436"/>
          </a:xfrm>
          <a:prstGeom prst="rect">
            <a:avLst/>
          </a:prstGeom>
        </p:spPr>
      </p:pic>
    </p:spTree>
    <p:extLst>
      <p:ext uri="{BB962C8B-B14F-4D97-AF65-F5344CB8AC3E}">
        <p14:creationId xmlns:p14="http://schemas.microsoft.com/office/powerpoint/2010/main" val="2051754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395111"/>
            <a:ext cx="9404723" cy="57607"/>
          </a:xfrm>
        </p:spPr>
        <p:txBody>
          <a:bodyPr/>
          <a:lstStyle/>
          <a:p>
            <a:endParaRPr lang="es-CL" dirty="0"/>
          </a:p>
        </p:txBody>
      </p:sp>
      <p:sp>
        <p:nvSpPr>
          <p:cNvPr id="3" name="Content Placeholder 2"/>
          <p:cNvSpPr>
            <a:spLocks noGrp="1"/>
          </p:cNvSpPr>
          <p:nvPr>
            <p:ph idx="1"/>
          </p:nvPr>
        </p:nvSpPr>
        <p:spPr>
          <a:xfrm>
            <a:off x="1104293" y="452718"/>
            <a:ext cx="8946541" cy="5423147"/>
          </a:xfrm>
        </p:spPr>
        <p:txBody>
          <a:bodyPr>
            <a:normAutofit/>
          </a:bodyPr>
          <a:lstStyle/>
          <a:p>
            <a:r>
              <a:rPr lang="es-CL" dirty="0" smtClean="0"/>
              <a:t>Los </a:t>
            </a:r>
            <a:r>
              <a:rPr lang="es-CL" dirty="0"/>
              <a:t>primeros ensayos que dieron paso a esta </a:t>
            </a:r>
            <a:r>
              <a:rPr lang="es-CL" dirty="0" smtClean="0"/>
              <a:t>fueron en el siglo </a:t>
            </a:r>
            <a:r>
              <a:rPr lang="es-CL" dirty="0"/>
              <a:t>XIX, </a:t>
            </a:r>
            <a:r>
              <a:rPr lang="es-CL" dirty="0" smtClean="0"/>
              <a:t>cuando </a:t>
            </a:r>
            <a:r>
              <a:rPr lang="es-CL" dirty="0" err="1"/>
              <a:t>Nikola</a:t>
            </a:r>
            <a:r>
              <a:rPr lang="es-CL" dirty="0"/>
              <a:t> Tesla ideó y logró concretar el proyecto del primer motor de corriente alterna. </a:t>
            </a:r>
            <a:r>
              <a:rPr lang="es-CL" dirty="0" smtClean="0"/>
              <a:t>Después </a:t>
            </a:r>
            <a:r>
              <a:rPr lang="es-CL" dirty="0"/>
              <a:t>de él, </a:t>
            </a:r>
            <a:r>
              <a:rPr lang="es-CL" dirty="0" smtClean="0"/>
              <a:t>otros investigadores siguieron utilizando y mejorando esta corriente, </a:t>
            </a:r>
            <a:r>
              <a:rPr lang="es-CL" dirty="0"/>
              <a:t>por ejemplo William Stanley logró transferir este tipo de corriente a dos circuitos aislados, siendo el primer y más directo antecedente del transformador. En tanto, el inventor estadounidense George Westinghouse sería el primero en comercializar esta corriente</a:t>
            </a:r>
            <a:r>
              <a:rPr lang="es-CL" dirty="0" smtClean="0"/>
              <a:t>.</a:t>
            </a:r>
          </a:p>
          <a:p>
            <a:r>
              <a:rPr lang="es-CL" dirty="0" smtClean="0"/>
              <a:t>Hubo una disputa entre la corriente alterna y la continua defendida por Thomas Édison, </a:t>
            </a:r>
            <a:r>
              <a:rPr lang="es-CL" dirty="0"/>
              <a:t>pero Finalmente la posibilidad concreta de distribuir energía a gran escala hizo que la Corriente alterna </a:t>
            </a:r>
            <a:r>
              <a:rPr lang="es-CL" dirty="0" smtClean="0"/>
              <a:t>ganase.</a:t>
            </a:r>
          </a:p>
          <a:p>
            <a:endParaRPr lang="es-CL" dirty="0"/>
          </a:p>
        </p:txBody>
      </p:sp>
      <p:pic>
        <p:nvPicPr>
          <p:cNvPr id="4" name="Picture 3"/>
          <p:cNvPicPr>
            <a:picLocks noChangeAspect="1"/>
          </p:cNvPicPr>
          <p:nvPr/>
        </p:nvPicPr>
        <p:blipFill>
          <a:blip r:embed="rId2"/>
          <a:stretch>
            <a:fillRect/>
          </a:stretch>
        </p:blipFill>
        <p:spPr>
          <a:xfrm>
            <a:off x="9507833" y="3600097"/>
            <a:ext cx="2453922" cy="3165559"/>
          </a:xfrm>
          <a:prstGeom prst="rect">
            <a:avLst/>
          </a:prstGeom>
        </p:spPr>
      </p:pic>
    </p:spTree>
    <p:extLst>
      <p:ext uri="{BB962C8B-B14F-4D97-AF65-F5344CB8AC3E}">
        <p14:creationId xmlns:p14="http://schemas.microsoft.com/office/powerpoint/2010/main" val="262766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Ventajas </a:t>
            </a:r>
            <a:endParaRPr lang="es-CL" dirty="0"/>
          </a:p>
        </p:txBody>
      </p:sp>
      <p:sp>
        <p:nvSpPr>
          <p:cNvPr id="3" name="Content Placeholder 2"/>
          <p:cNvSpPr>
            <a:spLocks noGrp="1"/>
          </p:cNvSpPr>
          <p:nvPr>
            <p:ph idx="1"/>
          </p:nvPr>
        </p:nvSpPr>
        <p:spPr/>
        <p:txBody>
          <a:bodyPr>
            <a:normAutofit fontScale="85000" lnSpcReduction="10000"/>
          </a:bodyPr>
          <a:lstStyle/>
          <a:p>
            <a:r>
              <a:rPr lang="es-CL" dirty="0" smtClean="0"/>
              <a:t>El </a:t>
            </a:r>
            <a:r>
              <a:rPr lang="es-CL" dirty="0"/>
              <a:t>transporte de corriente alterna es más económico que la continua, el coste de reducir o elevar los voltajes en corriente alterna son menores que en corriente continua. Es por este motivo que en los hogares se utiliza corriente alterna, para transportar la energía desde las centrales hidroeléctricas hasta nuestros hogares es necesario elevar la </a:t>
            </a:r>
            <a:r>
              <a:rPr lang="es-CL" dirty="0" err="1"/>
              <a:t>tension</a:t>
            </a:r>
            <a:r>
              <a:rPr lang="es-CL" dirty="0"/>
              <a:t> en varios puntos del recorrido y luego reducirlo al llegar a </a:t>
            </a:r>
            <a:r>
              <a:rPr lang="es-CL" dirty="0" smtClean="0"/>
              <a:t>zonas residenciales </a:t>
            </a:r>
          </a:p>
          <a:p>
            <a:r>
              <a:rPr lang="es-CL" dirty="0" smtClean="0"/>
              <a:t>La </a:t>
            </a:r>
            <a:r>
              <a:rPr lang="es-CL" dirty="0"/>
              <a:t>amplia gama de voltajes que se obtienen mediante el uso del transformador.</a:t>
            </a:r>
          </a:p>
          <a:p>
            <a:r>
              <a:rPr lang="es-CL" dirty="0" smtClean="0"/>
              <a:t>Las </a:t>
            </a:r>
            <a:r>
              <a:rPr lang="es-CL" dirty="0"/>
              <a:t>máquinas que emplean corriente alterna son sencillas, robustas y no requieren mucha reparación y mantenimiento durante su uso.</a:t>
            </a:r>
          </a:p>
          <a:p>
            <a:r>
              <a:rPr lang="es-CL" dirty="0" smtClean="0"/>
              <a:t>La </a:t>
            </a:r>
            <a:r>
              <a:rPr lang="es-CL" dirty="0"/>
              <a:t>corriente alterna se puede convertir rápidamente en corriente continua con ayuda de rectificadores.</a:t>
            </a:r>
          </a:p>
          <a:p>
            <a:r>
              <a:rPr lang="es-CL" dirty="0" smtClean="0"/>
              <a:t>Cuando </a:t>
            </a:r>
            <a:r>
              <a:rPr lang="es-CL" dirty="0"/>
              <a:t>la corriente alterna se suministra a voltajes elevados en una transmisión a larga distancia, las pérdidas de línea son menores si las comparamos a una transmisión de corriente continua.</a:t>
            </a:r>
          </a:p>
        </p:txBody>
      </p:sp>
    </p:spTree>
    <p:extLst>
      <p:ext uri="{BB962C8B-B14F-4D97-AF65-F5344CB8AC3E}">
        <p14:creationId xmlns:p14="http://schemas.microsoft.com/office/powerpoint/2010/main" val="319019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Limitaciones o desventajas </a:t>
            </a:r>
            <a:endParaRPr lang="es-CL" dirty="0"/>
          </a:p>
        </p:txBody>
      </p:sp>
      <p:sp>
        <p:nvSpPr>
          <p:cNvPr id="3" name="Content Placeholder 2"/>
          <p:cNvSpPr>
            <a:spLocks noGrp="1"/>
          </p:cNvSpPr>
          <p:nvPr>
            <p:ph idx="1"/>
          </p:nvPr>
        </p:nvSpPr>
        <p:spPr/>
        <p:txBody>
          <a:bodyPr>
            <a:normAutofit/>
          </a:bodyPr>
          <a:lstStyle/>
          <a:p>
            <a:r>
              <a:rPr lang="es-CL" dirty="0"/>
              <a:t> El valor máximo </a:t>
            </a:r>
            <a:r>
              <a:rPr lang="es-CL" dirty="0" smtClean="0"/>
              <a:t> </a:t>
            </a:r>
            <a:r>
              <a:rPr lang="es-CL" dirty="0"/>
              <a:t>es muy elevado y en ocasiones puede resultar peligroso, así que se requiere de un aislamiento superior.</a:t>
            </a:r>
          </a:p>
          <a:p>
            <a:r>
              <a:rPr lang="es-CL" dirty="0"/>
              <a:t> E</a:t>
            </a:r>
            <a:r>
              <a:rPr lang="es-CL" dirty="0" smtClean="0"/>
              <a:t>mite </a:t>
            </a:r>
            <a:r>
              <a:rPr lang="es-CL" dirty="0"/>
              <a:t>un choque eléctrico </a:t>
            </a:r>
            <a:r>
              <a:rPr lang="es-CL" dirty="0" smtClean="0"/>
              <a:t>que </a:t>
            </a:r>
            <a:r>
              <a:rPr lang="es-CL" dirty="0"/>
              <a:t>atrae a la persona que la toca directamente.</a:t>
            </a:r>
          </a:p>
          <a:p>
            <a:r>
              <a:rPr lang="es-CL" dirty="0" smtClean="0"/>
              <a:t>La </a:t>
            </a:r>
            <a:r>
              <a:rPr lang="es-CL" dirty="0"/>
              <a:t>corriente continua es mucho mas segura que la corriente alterna.</a:t>
            </a:r>
          </a:p>
        </p:txBody>
      </p:sp>
    </p:spTree>
    <p:extLst>
      <p:ext uri="{BB962C8B-B14F-4D97-AF65-F5344CB8AC3E}">
        <p14:creationId xmlns:p14="http://schemas.microsoft.com/office/powerpoint/2010/main" val="2501620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64</TotalTime>
  <Words>906</Words>
  <Application>Microsoft Office PowerPoint</Application>
  <PresentationFormat>Panorámica</PresentationFormat>
  <Paragraphs>51</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Century Gothic</vt:lpstr>
      <vt:lpstr>Wingdings 3</vt:lpstr>
      <vt:lpstr>Ion</vt:lpstr>
      <vt:lpstr>Corriente inducida  alterna</vt:lpstr>
      <vt:lpstr>Corriente inducida </vt:lpstr>
      <vt:lpstr>Presentación de PowerPoint</vt:lpstr>
      <vt:lpstr>Presentación de PowerPoint</vt:lpstr>
      <vt:lpstr>Aplicaciones</vt:lpstr>
      <vt:lpstr>Corriente alterna </vt:lpstr>
      <vt:lpstr>Presentación de PowerPoint</vt:lpstr>
      <vt:lpstr>Ventajas </vt:lpstr>
      <vt:lpstr>Limitaciones o desventajas </vt:lpstr>
      <vt:lpstr>Aplicaciones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Corriente inducida  alterna</dc:title>
  <dc:creator>sandra</dc:creator>
  <cp:lastModifiedBy>Montoya</cp:lastModifiedBy>
  <cp:revision>11</cp:revision>
  <dcterms:created xsi:type="dcterms:W3CDTF">2017-11-02T01:41:21Z</dcterms:created>
  <dcterms:modified xsi:type="dcterms:W3CDTF">2018-11-21T20:29:45Z</dcterms:modified>
</cp:coreProperties>
</file>